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8"/>
  </p:notesMasterIdLst>
  <p:sldIdLst>
    <p:sldId id="256" r:id="rId2"/>
    <p:sldId id="265" r:id="rId3"/>
    <p:sldId id="263" r:id="rId4"/>
    <p:sldId id="267" r:id="rId5"/>
    <p:sldId id="257" r:id="rId6"/>
    <p:sldId id="266" r:id="rId7"/>
    <p:sldId id="268" r:id="rId8"/>
    <p:sldId id="270" r:id="rId9"/>
    <p:sldId id="264" r:id="rId10"/>
    <p:sldId id="273" r:id="rId11"/>
    <p:sldId id="274" r:id="rId12"/>
    <p:sldId id="269" r:id="rId13"/>
    <p:sldId id="271" r:id="rId14"/>
    <p:sldId id="260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ly, Ian P" initials="KIP" lastIdx="14" clrIdx="0">
    <p:extLst>
      <p:ext uri="{19B8F6BF-5375-455C-9EA6-DF929625EA0E}">
        <p15:presenceInfo xmlns:p15="http://schemas.microsoft.com/office/powerpoint/2012/main" userId="S::ipk1@txstate.edu::1821f2a2-dd38-4e99-8ba9-a4d3534d0c4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DB74B-AB7F-A645-A1D2-36F80A62505F}" v="70" dt="2018-12-01T00:50:39.598"/>
    <p1510:client id="{492790E2-56AC-4274-8BB3-71AC8DA22DA7}" v="81" dt="2018-12-01T16:51:33.707"/>
    <p1510:client id="{377142AF-38C3-E5F6-C180-127E3B7AD3F0}" v="203" dt="2018-12-01T20:03:21.550"/>
    <p1510:client id="{1289ADFC-B622-4B8B-9B30-5F0FFAE2E144}" v="11" dt="2018-12-01T21:46:36.1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2:17.713" idx="1">
    <p:pos x="10" y="10"/>
    <p:text>IAN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3:19.017" idx="10">
    <p:pos x="10" y="10"/>
    <p:text>BRANDON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3:23.548" idx="11">
    <p:pos x="10" y="10"/>
    <p:text>BRANDON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3:31.560" idx="12">
    <p:pos x="10" y="10"/>
    <p:text>BRANDON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3:36.896" idx="13">
    <p:pos x="10" y="10"/>
    <p:text>BRANDON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3:42.381" idx="14">
    <p:pos x="10" y="10"/>
    <p:text>JASON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2:25.567" idx="2">
    <p:pos x="10" y="10"/>
    <p:text>IAN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2:30.977" idx="3">
    <p:pos x="10" y="10"/>
    <p:text>IAN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2:35.680" idx="4">
    <p:pos x="10" y="10"/>
    <p:text>IAN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2:54.012" idx="5">
    <p:pos x="10" y="10"/>
    <p:text>IAN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3:00.209" idx="6">
    <p:pos x="10" y="10"/>
    <p:text>IAN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3:05.288" idx="7">
    <p:pos x="10" y="10"/>
    <p:text>JASON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3:09.854" idx="8">
    <p:pos x="10" y="10"/>
    <p:text>JASON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8:43:14.733" idx="9">
    <p:pos x="10" y="10"/>
    <p:text>JASON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AF3D7-D2E6-484C-A5DB-D321B2C3428D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16435-AC80-4683-9EB6-1C85B5631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4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6435-AC80-4683-9EB6-1C85B56315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8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6435-AC80-4683-9EB6-1C85B56315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6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16435-AC80-4683-9EB6-1C85B56315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5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0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7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80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0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46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7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5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66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0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10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10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723C02-A65B-4170-A787-8109E61933C7}" type="datetimeFigureOut">
              <a:rPr lang="en-US" smtClean="0"/>
              <a:t>12/1/2018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5F16A6D-426B-4433-9528-943E6FE4261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27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fif"/><Relationship Id="rId3" Type="http://schemas.openxmlformats.org/officeDocument/2006/relationships/image" Target="../media/image3.png"/><Relationship Id="rId7" Type="http://schemas.openxmlformats.org/officeDocument/2006/relationships/image" Target="../media/image21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fif"/><Relationship Id="rId11" Type="http://schemas.openxmlformats.org/officeDocument/2006/relationships/comments" Target="../comments/comment10.xml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omments" Target="../comments/comment11.xml"/><Relationship Id="rId5" Type="http://schemas.openxmlformats.org/officeDocument/2006/relationships/image" Target="../media/image25.gif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3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omments" Target="../comments/commen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omments" Target="../comments/comment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8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9.xml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D230-2BDC-4E56-ACDB-1F464A2F4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7199" y="4932680"/>
            <a:ext cx="7772400" cy="1463040"/>
          </a:xfrm>
        </p:spPr>
        <p:txBody>
          <a:bodyPr/>
          <a:lstStyle/>
          <a:p>
            <a:r>
              <a:rPr lang="en-US"/>
              <a:t>Austin Traffic Incidents</a:t>
            </a:r>
            <a:br>
              <a:rPr lang="en-US"/>
            </a:br>
            <a:r>
              <a:rPr lang="en-US" sz="3200"/>
              <a:t>Visualizing Austin Road 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49CE-4C11-4EDA-8776-8825F282A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94979" y="4470400"/>
            <a:ext cx="2023106" cy="2387600"/>
          </a:xfrm>
        </p:spPr>
        <p:txBody>
          <a:bodyPr>
            <a:normAutofit/>
          </a:bodyPr>
          <a:lstStyle/>
          <a:p>
            <a:r>
              <a:rPr lang="en-US" u="sng" err="1"/>
              <a:t>awheel</a:t>
            </a:r>
            <a:r>
              <a:rPr lang="en-US" u="sng"/>
              <a:t> Intelligence:</a:t>
            </a:r>
          </a:p>
          <a:p>
            <a:r>
              <a:rPr lang="en-US"/>
              <a:t>Jason Bartling</a:t>
            </a:r>
          </a:p>
          <a:p>
            <a:r>
              <a:rPr lang="en-US"/>
              <a:t>Ian Kelly</a:t>
            </a:r>
          </a:p>
          <a:p>
            <a:r>
              <a:rPr lang="en-US"/>
              <a:t>Brandon Rose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33B37-9C3D-448B-BEA1-2B95B4DF8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5" y="1384795"/>
            <a:ext cx="1783704" cy="178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46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03EE-4806-41A0-90DC-08A1065F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7591" y="301138"/>
            <a:ext cx="9720072" cy="1499616"/>
          </a:xfrm>
        </p:spPr>
        <p:txBody>
          <a:bodyPr/>
          <a:lstStyle/>
          <a:p>
            <a:pPr algn="r"/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party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4A1B-CD5E-49E2-B2D2-FF2851B04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301" y="2467403"/>
            <a:ext cx="4708780" cy="3261925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0" indent="0">
              <a:buNone/>
            </a:pPr>
            <a:r>
              <a:rPr lang="en-US" sz="2800"/>
              <a:t>Font Awesome Icons</a:t>
            </a:r>
          </a:p>
          <a:p>
            <a:pPr marL="0" indent="0">
              <a:buNone/>
            </a:pPr>
            <a:r>
              <a:rPr lang="en-US" sz="2800"/>
              <a:t>W3 Schools CSS</a:t>
            </a:r>
          </a:p>
          <a:p>
            <a:pPr marL="0" indent="0">
              <a:buNone/>
            </a:pPr>
            <a:r>
              <a:rPr lang="en-US" sz="2800"/>
              <a:t>Tippy JS for Tooltips</a:t>
            </a:r>
          </a:p>
          <a:p>
            <a:pPr marL="0" indent="0">
              <a:buNone/>
            </a:pPr>
            <a:r>
              <a:rPr lang="en-US" sz="2800"/>
              <a:t>Chart JS for Doughnut Chart</a:t>
            </a:r>
          </a:p>
          <a:p>
            <a:pPr marL="0" indent="0">
              <a:buNone/>
            </a:pPr>
            <a:r>
              <a:rPr lang="en-US" sz="2800"/>
              <a:t>jQuery to Control User Input</a:t>
            </a:r>
          </a:p>
          <a:p>
            <a:pPr marL="0" indent="0">
              <a:buNone/>
            </a:pPr>
            <a:r>
              <a:rPr lang="en-US" sz="2800"/>
              <a:t>HERE </a:t>
            </a:r>
            <a:r>
              <a:rPr lang="en-US" sz="2800" err="1"/>
              <a:t>WeGo</a:t>
            </a:r>
            <a:r>
              <a:rPr lang="en-US" sz="2800"/>
              <a:t> for Live traffic tiles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49D26-02E6-44A6-A008-DB31E458F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57" y="1053446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364A9-23A4-4E11-8916-FA74FBE3F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" y="2155446"/>
            <a:ext cx="2006155" cy="1504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9E120-1688-4DB8-BBDF-61840CB495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21" y="3655062"/>
            <a:ext cx="1353690" cy="1353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86C22-02AA-4FC4-AD67-A94D90EE8D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6" y="5003119"/>
            <a:ext cx="1773544" cy="1431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A9C77B-75E5-4C04-B3DC-6314E12E0C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46" y="5003119"/>
            <a:ext cx="1901960" cy="1431152"/>
          </a:xfrm>
          <a:prstGeom prst="rect">
            <a:avLst/>
          </a:prstGeom>
        </p:spPr>
      </p:pic>
      <p:pic>
        <p:nvPicPr>
          <p:cNvPr id="2052" name="Picture 4" descr="http://2.bp.blogspot.com/-sZs4Vfzl4C4/UKLUzbNfPaI/AAAAAAAAPrw/5gC4WA4zvPY/s1600/Here+logo+2012.png">
            <a:extLst>
              <a:ext uri="{FF2B5EF4-FFF2-40B4-BE49-F238E27FC236}">
                <a16:creationId xmlns:a16="http://schemas.microsoft.com/office/drawing/2014/main" id="{5861F2EB-9203-CD4F-9FE6-654B4D320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211" y="2004929"/>
            <a:ext cx="1647795" cy="164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3-us-west-2.amazonaws.com/s.cdpn.io/1214815/profile/profile-512.jpg">
            <a:extLst>
              <a:ext uri="{FF2B5EF4-FFF2-40B4-BE49-F238E27FC236}">
                <a16:creationId xmlns:a16="http://schemas.microsoft.com/office/drawing/2014/main" id="{5404EE37-22AC-AF49-9478-4DDF1DFB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55" y="3655062"/>
            <a:ext cx="1353691" cy="135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51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03EE-4806-41A0-90DC-08A1065F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64" y="585215"/>
            <a:ext cx="9720072" cy="1499616"/>
          </a:xfrm>
        </p:spPr>
        <p:txBody>
          <a:bodyPr/>
          <a:lstStyle/>
          <a:p>
            <a:pPr algn="ctr"/>
            <a:r>
              <a:rPr lang="en-US"/>
              <a:t>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49D26-02E6-44A6-A008-DB31E458F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26" name="Picture 2" descr="https://cdn.tutsplus.com/net/uploads/2013/08/github-collab-retina-preview.gif">
            <a:extLst>
              <a:ext uri="{FF2B5EF4-FFF2-40B4-BE49-F238E27FC236}">
                <a16:creationId xmlns:a16="http://schemas.microsoft.com/office/drawing/2014/main" id="{4788701C-B879-EA44-8463-17042591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731" y="5852450"/>
            <a:ext cx="812305" cy="81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ossbytes.com/wp-content/uploads/2017/09/atom-ide-github-1-640x360.png">
            <a:extLst>
              <a:ext uri="{FF2B5EF4-FFF2-40B4-BE49-F238E27FC236}">
                <a16:creationId xmlns:a16="http://schemas.microsoft.com/office/drawing/2014/main" id="{E5E0085A-08A9-5F4A-A657-3DE59D340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4" r="18301"/>
          <a:stretch/>
        </p:blipFill>
        <p:spPr bwMode="auto">
          <a:xfrm>
            <a:off x="1235964" y="5852450"/>
            <a:ext cx="891738" cy="8106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axcdn.icons8.com/Android_L/PNG/512/Programming/markdown-512.png">
            <a:extLst>
              <a:ext uri="{FF2B5EF4-FFF2-40B4-BE49-F238E27FC236}">
                <a16:creationId xmlns:a16="http://schemas.microsoft.com/office/drawing/2014/main" id="{91774D20-520F-E448-91C7-D962F940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41" y="5715043"/>
            <a:ext cx="1087118" cy="108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7580B-7B19-4CD8-8ACC-56A37DDD5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Stats</a:t>
            </a:r>
          </a:p>
          <a:p>
            <a:pPr lvl="1"/>
            <a:r>
              <a:rPr lang="en-US" sz="2000"/>
              <a:t>Over 360 commits</a:t>
            </a:r>
          </a:p>
          <a:p>
            <a:pPr lvl="1"/>
            <a:r>
              <a:rPr lang="en-US" sz="2000"/>
              <a:t>400+ lines of HTML</a:t>
            </a:r>
          </a:p>
          <a:p>
            <a:pPr lvl="1"/>
            <a:r>
              <a:rPr lang="en-US" sz="2000"/>
              <a:t>80+ custom CSS rules</a:t>
            </a:r>
          </a:p>
          <a:p>
            <a:pPr lvl="1"/>
            <a:r>
              <a:rPr lang="en-US" sz="2000"/>
              <a:t>1,400+ lines of JavaScript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A61783-C90E-4CE7-986E-A20E958E8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2321" y="1864936"/>
            <a:ext cx="3402745" cy="2403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D3AFE-8F9E-4F0C-A677-94EC16AF44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6284" y="2710199"/>
            <a:ext cx="3166626" cy="193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E52CA-831A-4712-936D-E765B9D1F3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8086" y="3239461"/>
            <a:ext cx="3402745" cy="24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AE26862-C91E-F94F-865F-FC8A3F89E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57" y="1848963"/>
            <a:ext cx="7863886" cy="44004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D9E5E-350E-4288-B526-FC8672C46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9171EB-57E8-994D-94A9-436295185E67}"/>
              </a:ext>
            </a:extLst>
          </p:cNvPr>
          <p:cNvSpPr/>
          <p:nvPr/>
        </p:nvSpPr>
        <p:spPr>
          <a:xfrm>
            <a:off x="3767469" y="2991232"/>
            <a:ext cx="4657061" cy="21158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i="1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42505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3E30-EDA7-4DD7-8FAA-0D886D5C6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64" y="585215"/>
            <a:ext cx="9720072" cy="1499616"/>
          </a:xfrm>
        </p:spPr>
        <p:txBody>
          <a:bodyPr/>
          <a:lstStyle/>
          <a:p>
            <a:pPr algn="ctr"/>
            <a:r>
              <a:rPr lang="en-US"/>
              <a:t>Mobile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D9D55-5752-4CB6-91E8-E80905F49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777" y="1848394"/>
            <a:ext cx="6354445" cy="668932"/>
          </a:xfrm>
        </p:spPr>
        <p:txBody>
          <a:bodyPr vert="horz" lIns="45720" tIns="45720" rIns="45720" bIns="4572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200"/>
              <a:t>atym.github.io/</a:t>
            </a:r>
            <a:r>
              <a:rPr lang="en-US" sz="3200" err="1"/>
              <a:t>awheelTraffic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D9E5E-350E-4288-B526-FC8672C4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74" name="Picture 2" descr="https://cdn.idropnews.com/wp-content/uploads/2017/05/08150952/Add-Safari-Shortcut-to-Home-Screen.jpg">
            <a:extLst>
              <a:ext uri="{FF2B5EF4-FFF2-40B4-BE49-F238E27FC236}">
                <a16:creationId xmlns:a16="http://schemas.microsoft.com/office/drawing/2014/main" id="{106B7D13-8C9F-CB41-988B-07A69471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06" y="3249357"/>
            <a:ext cx="3717793" cy="31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3.bp.blogspot.com/-WVDN3YkA-mM/Uk3-Cr9BxCI/AAAAAAABMzY/VHP4q1LvGZs/s640/chrome-add-to-home-screen.png">
            <a:extLst>
              <a:ext uri="{FF2B5EF4-FFF2-40B4-BE49-F238E27FC236}">
                <a16:creationId xmlns:a16="http://schemas.microsoft.com/office/drawing/2014/main" id="{A95763E8-8C04-A242-B6DB-D40177C7D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1" b="12707"/>
          <a:stretch/>
        </p:blipFill>
        <p:spPr bwMode="auto">
          <a:xfrm>
            <a:off x="6873946" y="3178417"/>
            <a:ext cx="2399276" cy="333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F27A2-8FB8-3D4A-801E-FC7C21C44F68}"/>
              </a:ext>
            </a:extLst>
          </p:cNvPr>
          <p:cNvSpPr txBox="1"/>
          <p:nvPr/>
        </p:nvSpPr>
        <p:spPr>
          <a:xfrm>
            <a:off x="3116581" y="2816862"/>
            <a:ext cx="2060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i="1" dirty="0">
                <a:ea typeface="Calibri" panose="020F0502020204030204" pitchFamily="34" charset="0"/>
                <a:cs typeface="Arial" panose="020B0604020202020204" pitchFamily="34" charset="0"/>
              </a:rPr>
              <a:t>iOS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619C8-037C-864D-AA25-2144E3988F9B}"/>
              </a:ext>
            </a:extLst>
          </p:cNvPr>
          <p:cNvSpPr txBox="1"/>
          <p:nvPr/>
        </p:nvSpPr>
        <p:spPr>
          <a:xfrm>
            <a:off x="7015197" y="2808331"/>
            <a:ext cx="2060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i="1" dirty="0">
                <a:ea typeface="Calibri" panose="020F0502020204030204" pitchFamily="34" charset="0"/>
                <a:cs typeface="Arial" panose="020B0604020202020204" pitchFamily="34" charset="0"/>
              </a:rPr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2584282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3E30-EDA7-4DD7-8FAA-0D886D5C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D9D55-5752-4CB6-91E8-E80905F4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/>
              <a:t>Final deliverable: Interactive map of traffic incidents that can be limited by date or spatial query</a:t>
            </a:r>
          </a:p>
          <a:p>
            <a:pPr>
              <a:lnSpc>
                <a:spcPct val="150000"/>
              </a:lnSpc>
            </a:pPr>
            <a:r>
              <a:rPr lang="en-US"/>
              <a:t>Initial display: Active incidents classified into 3 categories: crash, hazard, advisory</a:t>
            </a:r>
          </a:p>
          <a:p>
            <a:pPr>
              <a:lnSpc>
                <a:spcPct val="150000"/>
              </a:lnSpc>
            </a:pPr>
            <a:r>
              <a:rPr lang="en-US"/>
              <a:t>Motivation: Educate travelers in Austin to most dangerous roads previously unknown</a:t>
            </a:r>
          </a:p>
          <a:p>
            <a:pPr>
              <a:lnSpc>
                <a:spcPct val="150000"/>
              </a:lnSpc>
            </a:pPr>
            <a:r>
              <a:rPr lang="en-US"/>
              <a:t>Outcome:  Data presentation optimized for mobile users </a:t>
            </a:r>
          </a:p>
          <a:p>
            <a:pPr>
              <a:lnSpc>
                <a:spcPct val="150000"/>
              </a:lnSpc>
            </a:pPr>
            <a:r>
              <a:rPr lang="en-US"/>
              <a:t>Future work: Implement route navigation from one address to another </a:t>
            </a:r>
          </a:p>
          <a:p>
            <a:pPr marL="447675" lvl="2">
              <a:lnSpc>
                <a:spcPct val="150000"/>
              </a:lnSpc>
            </a:pPr>
            <a:r>
              <a:rPr lang="en-US" sz="1800"/>
              <a:t>Identify route danger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D9E5E-350E-4288-B526-FC8672C46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27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228B3-B759-4FE6-8B13-84234D53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C6AED-5D03-47B1-BCF8-E7B0BE368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Bakiera</a:t>
            </a:r>
            <a:r>
              <a:rPr lang="en-US"/>
              <a:t>, A., R. Weaver, C. </a:t>
            </a:r>
            <a:r>
              <a:rPr lang="en-US" err="1"/>
              <a:t>Hiner</a:t>
            </a:r>
            <a:r>
              <a:rPr lang="en-US"/>
              <a:t>, and Y. Lu. 2016. Spatial analysis of traffic congestion and transit accessibility in Austin, Texas. https://digital.library.txstate.edu/bitstream/handle/10877/6323/BAKIERA-THESIS-2016.pdf?sequence=1 (last accessed 29 October 2018). </a:t>
            </a:r>
          </a:p>
          <a:p>
            <a:r>
              <a:rPr lang="en-US"/>
              <a:t>Texas Relocation Report. 2017. Texas Association of Realtors. https://www.texasrealestate.com/wp-content/uploads/2017TexasRelocationReport.pdf (last accessed 29 October 2018). </a:t>
            </a:r>
          </a:p>
          <a:p>
            <a:r>
              <a:rPr lang="en-US"/>
              <a:t>Transportation and Mobility. https://data.austintexas.gov/Transportation-and-Mobility/Real-Time-Traffic-Incident-Reports/dx9v-zd7x (last accessed 1 November 2018).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B9122-1B12-42DA-A48D-0FF559BBE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0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5C82-A866-497F-9159-125D1D94E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BCF27-769E-4531-B7EE-585B46BF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09" y="1951432"/>
            <a:ext cx="5331428" cy="4178141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Jason Bartling: </a:t>
            </a:r>
          </a:p>
          <a:p>
            <a:pPr marL="264795" lvl="1">
              <a:lnSpc>
                <a:spcPct val="100000"/>
              </a:lnSpc>
            </a:pPr>
            <a:r>
              <a:rPr lang="en-US" dirty="0"/>
              <a:t>Data load queries, Search tool, Locate tool</a:t>
            </a:r>
          </a:p>
          <a:p>
            <a:pPr marL="264795" lvl="1">
              <a:lnSpc>
                <a:spcPct val="100000"/>
              </a:lnSpc>
            </a:pPr>
            <a:r>
              <a:rPr lang="en-US" dirty="0"/>
              <a:t>Loading spinner implementation, Map reset and zoom 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r>
              <a:rPr lang="en-US" dirty="0"/>
              <a:t>Ian Kelly:</a:t>
            </a:r>
          </a:p>
          <a:p>
            <a:pPr marL="264795" lvl="1"/>
            <a:r>
              <a:rPr lang="en-US" dirty="0"/>
              <a:t>HTML, CSS, and animation JS</a:t>
            </a:r>
          </a:p>
          <a:p>
            <a:pPr marL="264795" lvl="1"/>
            <a:r>
              <a:rPr lang="en-US" dirty="0"/>
              <a:t>Chart, Table, and Live traffic layer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Brandon Rose:</a:t>
            </a:r>
          </a:p>
          <a:p>
            <a:pPr marL="264795" lvl="1"/>
            <a:r>
              <a:rPr lang="en-US" dirty="0"/>
              <a:t>Initial data display, Data visualization, Legend</a:t>
            </a:r>
          </a:p>
          <a:p>
            <a:pPr marL="264795" lvl="1"/>
            <a:r>
              <a:rPr lang="en-US" dirty="0"/>
              <a:t>Class, Heatmap, and Incident type renderers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0948E-1685-48C8-9263-2E83AB117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098" name="Picture 2" descr="https://www.w3.org/html/logo/downloads/HTML5_Logo_512.png">
            <a:extLst>
              <a:ext uri="{FF2B5EF4-FFF2-40B4-BE49-F238E27FC236}">
                <a16:creationId xmlns:a16="http://schemas.microsoft.com/office/drawing/2014/main" id="{100B9BCA-6B7A-9C4E-A642-58806FEBC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607" y="279068"/>
            <a:ext cx="1055955" cy="10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fthmb.tqn.com/zrcb1zA4Vi47uULJhJKJdcshBgk=/1024x1024/filters:fill(auto,1)/css3-57b597e85f9b58b5c2b338de.png">
            <a:extLst>
              <a:ext uri="{FF2B5EF4-FFF2-40B4-BE49-F238E27FC236}">
                <a16:creationId xmlns:a16="http://schemas.microsoft.com/office/drawing/2014/main" id="{01D6644E-014A-AA42-8670-79BE85F9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14" y="1571910"/>
            <a:ext cx="1089339" cy="10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ont Page - Shapely Demo">
            <a:extLst>
              <a:ext uri="{FF2B5EF4-FFF2-40B4-BE49-F238E27FC236}">
                <a16:creationId xmlns:a16="http://schemas.microsoft.com/office/drawing/2014/main" id="{33A2AD50-7AD3-6C4B-8EC3-1A642F4F4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14" y="2947014"/>
            <a:ext cx="1089339" cy="10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image0.flaticon.com/icons/png/512/136/136525.png">
            <a:extLst>
              <a:ext uri="{FF2B5EF4-FFF2-40B4-BE49-F238E27FC236}">
                <a16:creationId xmlns:a16="http://schemas.microsoft.com/office/drawing/2014/main" id="{5937E8AF-F24C-7846-BC2F-3ABD4A98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466" y="4322118"/>
            <a:ext cx="1070510" cy="107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www.pesslinstruments.com/wp-content/uploads/2016/02/api-icon-e1454693853722.png">
            <a:extLst>
              <a:ext uri="{FF2B5EF4-FFF2-40B4-BE49-F238E27FC236}">
                <a16:creationId xmlns:a16="http://schemas.microsoft.com/office/drawing/2014/main" id="{41329046-1520-B743-A6DC-751F37F8D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466" y="5594318"/>
            <a:ext cx="1070510" cy="107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87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8BB0-ED3A-4DF4-8633-C49FC18B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D3C2-930C-467B-A132-EEEEB630B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70586"/>
            <a:ext cx="10792051" cy="4023360"/>
          </a:xfrm>
        </p:spPr>
        <p:txBody>
          <a:bodyPr/>
          <a:lstStyle/>
          <a:p>
            <a:r>
              <a:rPr lang="en-US"/>
              <a:t>Austin growth: 16,890 new residents (out-of-state) [</a:t>
            </a:r>
            <a:r>
              <a:rPr lang="en-US" i="1"/>
              <a:t>Texas Association of Realtors 2015</a:t>
            </a:r>
            <a:r>
              <a:rPr lang="en-US"/>
              <a:t>]</a:t>
            </a:r>
          </a:p>
          <a:p>
            <a:r>
              <a:rPr lang="en-US"/>
              <a:t>Methods of Traffic Analysis: travel demand modeling and average daily traffic [</a:t>
            </a:r>
            <a:r>
              <a:rPr lang="en-US" err="1"/>
              <a:t>Bakiera</a:t>
            </a:r>
            <a:r>
              <a:rPr lang="en-US"/>
              <a:t> 2016]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8CAC4-86B0-4732-A27F-0848DD0C0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70CA6-FA48-4E7F-89FE-A4359793B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446" y="3218119"/>
            <a:ext cx="4818426" cy="3160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9477C-05FE-4509-8A09-79A7DA4D22AA}"/>
              </a:ext>
            </a:extLst>
          </p:cNvPr>
          <p:cNvSpPr txBox="1"/>
          <p:nvPr/>
        </p:nvSpPr>
        <p:spPr>
          <a:xfrm>
            <a:off x="6311434" y="6415530"/>
            <a:ext cx="5169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https://www.equipmentworld.com/txdot-moving-forward-with-i-35-improvements-in-austin-via-mobility35-program/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0FAB4-7B0D-4EFE-B879-AD8AE481591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165344" y="3209881"/>
            <a:ext cx="4818888" cy="3163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2054C0-4324-4265-A4DD-B4E24A4AF33B}"/>
              </a:ext>
            </a:extLst>
          </p:cNvPr>
          <p:cNvSpPr txBox="1"/>
          <p:nvPr/>
        </p:nvSpPr>
        <p:spPr>
          <a:xfrm>
            <a:off x="1142275" y="6410229"/>
            <a:ext cx="5169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https://www.google.com/maps</a:t>
            </a:r>
          </a:p>
        </p:txBody>
      </p:sp>
    </p:spTree>
    <p:extLst>
      <p:ext uri="{BB962C8B-B14F-4D97-AF65-F5344CB8AC3E}">
        <p14:creationId xmlns:p14="http://schemas.microsoft.com/office/powerpoint/2010/main" val="983402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F165-C5D8-4A84-80B4-4E2639670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788" y="443172"/>
            <a:ext cx="9720072" cy="1499616"/>
          </a:xfrm>
        </p:spPr>
        <p:txBody>
          <a:bodyPr/>
          <a:lstStyle/>
          <a:p>
            <a:pPr algn="ctr"/>
            <a:r>
              <a:rPr lang="en-US"/>
              <a:t>City of Austin, Open Data Portal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6E23EE-2FBC-44A2-AC80-181BBA388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9" y="1562465"/>
            <a:ext cx="6321184" cy="31956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BD627-34D3-4B81-A284-CC62A3D08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640267-4519-464D-AFF7-E042A16F176A}"/>
              </a:ext>
            </a:extLst>
          </p:cNvPr>
          <p:cNvSpPr txBox="1"/>
          <p:nvPr/>
        </p:nvSpPr>
        <p:spPr>
          <a:xfrm>
            <a:off x="7190449" y="4996296"/>
            <a:ext cx="24919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https://data.austintexas.gov/Transportation-and-Mobility/Real-Time-Traffic-Incident-Reports/dx9v-zd7x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A6285-8B7D-43E8-92CF-88692A54C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86" y="5009608"/>
            <a:ext cx="6813154" cy="16821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9DCD9D-DD49-4DB9-AA35-92F51581D0CF}"/>
              </a:ext>
            </a:extLst>
          </p:cNvPr>
          <p:cNvSpPr txBox="1"/>
          <p:nvPr/>
        </p:nvSpPr>
        <p:spPr>
          <a:xfrm>
            <a:off x="44007" y="4734686"/>
            <a:ext cx="2509620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i="1" dirty="0">
                <a:ea typeface="Calibri" panose="020F0502020204030204" pitchFamily="34" charset="0"/>
                <a:cs typeface="Arial" panose="020B0604020202020204" pitchFamily="34" charset="0"/>
              </a:rPr>
              <a:t>Table 1: Sample Incident Data Fields</a:t>
            </a:r>
          </a:p>
        </p:txBody>
      </p:sp>
      <p:pic>
        <p:nvPicPr>
          <p:cNvPr id="6146" name="Picture 2" descr="https://pbs.twimg.com/profile_images/481878662145261569/wb28aHGD.jpeg">
            <a:extLst>
              <a:ext uri="{FF2B5EF4-FFF2-40B4-BE49-F238E27FC236}">
                <a16:creationId xmlns:a16="http://schemas.microsoft.com/office/drawing/2014/main" id="{AA41A566-109C-5347-A65D-EA200D326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690" y="2360688"/>
            <a:ext cx="1861704" cy="186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11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F165-C5D8-4A84-80B4-4E2639670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869" y="443172"/>
            <a:ext cx="9720072" cy="1499616"/>
          </a:xfrm>
        </p:spPr>
        <p:txBody>
          <a:bodyPr/>
          <a:lstStyle/>
          <a:p>
            <a:pPr algn="ctr"/>
            <a:r>
              <a:rPr lang="en-US"/>
              <a:t>Incident types by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BD627-34D3-4B81-A284-CC62A3D08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640267-4519-464D-AFF7-E042A16F176A}"/>
              </a:ext>
            </a:extLst>
          </p:cNvPr>
          <p:cNvSpPr txBox="1"/>
          <p:nvPr/>
        </p:nvSpPr>
        <p:spPr>
          <a:xfrm>
            <a:off x="7190449" y="4996296"/>
            <a:ext cx="249193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https://data.austintexas.gov/Transportation-and-Mobility/Real-Time-Traffic-Incident-Reports/dx9v-zd7x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FBBE38AE-8E7C-4D1D-9236-A38B025F54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990025"/>
              </p:ext>
            </p:extLst>
          </p:nvPr>
        </p:nvGraphicFramePr>
        <p:xfrm>
          <a:off x="1235869" y="2207698"/>
          <a:ext cx="972026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87">
                  <a:extLst>
                    <a:ext uri="{9D8B030D-6E8A-4147-A177-3AD203B41FA5}">
                      <a16:colId xmlns:a16="http://schemas.microsoft.com/office/drawing/2014/main" val="2965917143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1466961273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2936259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Crash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Advisory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902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AUTO/ 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Traffic Hazard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BLOCKED DRIV/ HWY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64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BOAT ACCIDENT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Traffic Impediment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LOOSE LIVESTOCK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336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COLLISION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TRFC HAZD/ DEBRIS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 / HZRD TRFC VIOL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903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COLLISION/PRIVATE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VEHICLE FIRE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11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COLLISION WITH INJURY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ICY ROADWAY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zSTALLED</a:t>
                      </a:r>
                      <a:r>
                        <a:rPr lang="en-US"/>
                        <a:t> VEHICLE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64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COLLISN / FTSRA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066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COLLISN/ LVNG SCN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487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Crash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514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Crash Urgent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16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FLEET ACC/ INJURY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59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TRAFFIC FATALITY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16555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BF70B6B-604C-4F65-AAB7-E0A301748A1C}"/>
              </a:ext>
            </a:extLst>
          </p:cNvPr>
          <p:cNvSpPr txBox="1"/>
          <p:nvPr/>
        </p:nvSpPr>
        <p:spPr>
          <a:xfrm>
            <a:off x="4843946" y="1862422"/>
            <a:ext cx="2060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i="1" dirty="0">
                <a:ea typeface="Calibri" panose="020F0502020204030204" pitchFamily="34" charset="0"/>
                <a:cs typeface="Arial" panose="020B0604020202020204" pitchFamily="34" charset="0"/>
              </a:rPr>
              <a:t>Table 2: Classes</a:t>
            </a:r>
          </a:p>
        </p:txBody>
      </p:sp>
    </p:spTree>
    <p:extLst>
      <p:ext uri="{BB962C8B-B14F-4D97-AF65-F5344CB8AC3E}">
        <p14:creationId xmlns:p14="http://schemas.microsoft.com/office/powerpoint/2010/main" val="2468132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F932-9319-4EFB-BDD8-F8641247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861" y="585215"/>
            <a:ext cx="9720072" cy="1499616"/>
          </a:xfrm>
        </p:spPr>
        <p:txBody>
          <a:bodyPr/>
          <a:lstStyle/>
          <a:p>
            <a:pPr algn="ctr"/>
            <a:r>
              <a:rPr lang="en-US"/>
              <a:t>Prototype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BC479-8BCD-4DA8-8B18-6EE592C0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57" y="1837455"/>
            <a:ext cx="7863886" cy="44234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E7A4A-21E4-43D4-82D4-2C2572E19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7F259-0C84-4C12-8E49-0623D600BDE7}"/>
              </a:ext>
            </a:extLst>
          </p:cNvPr>
          <p:cNvSpPr txBox="1"/>
          <p:nvPr/>
        </p:nvSpPr>
        <p:spPr>
          <a:xfrm>
            <a:off x="5065888" y="6419335"/>
            <a:ext cx="2060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i="1" dirty="0">
                <a:ea typeface="Calibri" panose="020F0502020204030204" pitchFamily="34" charset="0"/>
                <a:cs typeface="Arial" panose="020B0604020202020204" pitchFamily="34" charset="0"/>
              </a:rPr>
              <a:t>Figure 1: Proposed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656986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F932-9319-4EFB-BDD8-F8641247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861" y="585215"/>
            <a:ext cx="9720072" cy="1499616"/>
          </a:xfrm>
        </p:spPr>
        <p:txBody>
          <a:bodyPr/>
          <a:lstStyle/>
          <a:p>
            <a:pPr algn="ctr"/>
            <a:r>
              <a:rPr lang="en-US"/>
              <a:t>Final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BC479-8BCD-4DA8-8B18-6EE592C0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57" y="1848963"/>
            <a:ext cx="7863886" cy="44004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E7A4A-21E4-43D4-82D4-2C2572E19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7F259-0C84-4C12-8E49-0623D600BDE7}"/>
              </a:ext>
            </a:extLst>
          </p:cNvPr>
          <p:cNvSpPr txBox="1"/>
          <p:nvPr/>
        </p:nvSpPr>
        <p:spPr>
          <a:xfrm>
            <a:off x="5065888" y="6419335"/>
            <a:ext cx="2060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i="1" dirty="0">
                <a:ea typeface="Calibri" panose="020F0502020204030204" pitchFamily="34" charset="0"/>
                <a:cs typeface="Arial" panose="020B0604020202020204" pitchFamily="34" charset="0"/>
              </a:rPr>
              <a:t>Figure 2: Final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99140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F932-9319-4EFB-BDD8-F8641247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515" y="583983"/>
            <a:ext cx="9720072" cy="1499616"/>
          </a:xfrm>
        </p:spPr>
        <p:txBody>
          <a:bodyPr/>
          <a:lstStyle/>
          <a:p>
            <a:pPr algn="ctr"/>
            <a:r>
              <a:rPr lang="en-US"/>
              <a:t>Toolbox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BC479-8BCD-4DA8-8B18-6EE592C0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"/>
          <a:stretch/>
        </p:blipFill>
        <p:spPr>
          <a:xfrm>
            <a:off x="2050870" y="1910610"/>
            <a:ext cx="2835456" cy="37783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E7A4A-21E4-43D4-82D4-2C2572E19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7F259-0C84-4C12-8E49-0623D600BDE7}"/>
              </a:ext>
            </a:extLst>
          </p:cNvPr>
          <p:cNvSpPr txBox="1"/>
          <p:nvPr/>
        </p:nvSpPr>
        <p:spPr>
          <a:xfrm>
            <a:off x="2438486" y="6012407"/>
            <a:ext cx="2060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i="1" dirty="0">
                <a:ea typeface="Calibri" panose="020F0502020204030204" pitchFamily="34" charset="0"/>
                <a:cs typeface="Arial" panose="020B0604020202020204" pitchFamily="34" charset="0"/>
              </a:rPr>
              <a:t>Figure 3: Legend tool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6C256-4610-48C7-9E11-9A3ABAFE97EA}"/>
              </a:ext>
            </a:extLst>
          </p:cNvPr>
          <p:cNvSpPr txBox="1"/>
          <p:nvPr/>
        </p:nvSpPr>
        <p:spPr>
          <a:xfrm>
            <a:off x="5513439" y="6012407"/>
            <a:ext cx="2060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i="1" dirty="0">
                <a:ea typeface="Calibri" panose="020F0502020204030204" pitchFamily="34" charset="0"/>
                <a:cs typeface="Arial" panose="020B0604020202020204" pitchFamily="34" charset="0"/>
              </a:rPr>
              <a:t>Figure 4: Search tool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570E278-38E7-43BE-943D-FDEB01ED07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"/>
          <a:stretch/>
        </p:blipFill>
        <p:spPr>
          <a:xfrm>
            <a:off x="5125824" y="1910611"/>
            <a:ext cx="2835455" cy="3778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C38DC5F-6A80-4889-A35E-C36146626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777" y="1909602"/>
            <a:ext cx="2840481" cy="3778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448705-FC3D-4B8D-9100-ECCD8CD0ECEB}"/>
              </a:ext>
            </a:extLst>
          </p:cNvPr>
          <p:cNvSpPr txBox="1"/>
          <p:nvPr/>
        </p:nvSpPr>
        <p:spPr>
          <a:xfrm>
            <a:off x="8590905" y="6012407"/>
            <a:ext cx="2060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i="1" dirty="0">
                <a:ea typeface="Calibri" panose="020F0502020204030204" pitchFamily="34" charset="0"/>
                <a:cs typeface="Arial" panose="020B0604020202020204" pitchFamily="34" charset="0"/>
              </a:rPr>
              <a:t>Figure 5: Locate tool</a:t>
            </a:r>
          </a:p>
        </p:txBody>
      </p:sp>
    </p:spTree>
    <p:extLst>
      <p:ext uri="{BB962C8B-B14F-4D97-AF65-F5344CB8AC3E}">
        <p14:creationId xmlns:p14="http://schemas.microsoft.com/office/powerpoint/2010/main" val="76883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F932-9319-4EFB-BDD8-F8641247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514845"/>
            <a:ext cx="9720072" cy="1499616"/>
          </a:xfrm>
        </p:spPr>
        <p:txBody>
          <a:bodyPr/>
          <a:lstStyle/>
          <a:p>
            <a:pPr algn="ctr"/>
            <a:r>
              <a:rPr lang="en-US"/>
              <a:t>Spatial patterns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BC479-8BCD-4DA8-8B18-6EE592C04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1" r="8609" b="4042"/>
          <a:stretch/>
        </p:blipFill>
        <p:spPr>
          <a:xfrm>
            <a:off x="513160" y="2180528"/>
            <a:ext cx="4000500" cy="35192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E7A4A-21E4-43D4-82D4-2C2572E19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7F259-0C84-4C12-8E49-0623D600BDE7}"/>
              </a:ext>
            </a:extLst>
          </p:cNvPr>
          <p:cNvSpPr txBox="1"/>
          <p:nvPr/>
        </p:nvSpPr>
        <p:spPr>
          <a:xfrm>
            <a:off x="1550703" y="6184399"/>
            <a:ext cx="206022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i="1" dirty="0">
                <a:ea typeface="Calibri" panose="020F0502020204030204" pitchFamily="34" charset="0"/>
                <a:cs typeface="Arial" panose="020B0604020202020204" pitchFamily="34" charset="0"/>
              </a:rPr>
              <a:t>Figure 6: Collision incident types outside city limits – last 7 days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D01A587-B1AC-4863-8663-91F0497CC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 r="9897" b="3735"/>
          <a:stretch/>
        </p:blipFill>
        <p:spPr>
          <a:xfrm>
            <a:off x="7681576" y="2180528"/>
            <a:ext cx="4000501" cy="3507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D6C256-4610-48C7-9E11-9A3ABAFE97EA}"/>
              </a:ext>
            </a:extLst>
          </p:cNvPr>
          <p:cNvSpPr txBox="1"/>
          <p:nvPr/>
        </p:nvSpPr>
        <p:spPr>
          <a:xfrm>
            <a:off x="8792279" y="6184399"/>
            <a:ext cx="206022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i="1" dirty="0">
                <a:ea typeface="Calibri" panose="020F0502020204030204" pitchFamily="34" charset="0"/>
                <a:cs typeface="Arial" panose="020B0604020202020204" pitchFamily="34" charset="0"/>
              </a:rPr>
              <a:t>Figure 7: Crash incident types within city limits - last 7 days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448D4E1-FF68-2A40-B3E0-ADEDA8AEF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49392"/>
              </p:ext>
            </p:extLst>
          </p:nvPr>
        </p:nvGraphicFramePr>
        <p:xfrm>
          <a:off x="4537682" y="2130660"/>
          <a:ext cx="311663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6636">
                  <a:extLst>
                    <a:ext uri="{9D8B030D-6E8A-4147-A177-3AD203B41FA5}">
                      <a16:colId xmlns:a16="http://schemas.microsoft.com/office/drawing/2014/main" val="3103040195"/>
                    </a:ext>
                  </a:extLst>
                </a:gridCol>
              </a:tblGrid>
              <a:tr h="360773">
                <a:tc>
                  <a:txBody>
                    <a:bodyPr/>
                    <a:lstStyle/>
                    <a:p>
                      <a:r>
                        <a:rPr lang="en-US"/>
                        <a:t>Crash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999188"/>
                  </a:ext>
                </a:extLst>
              </a:tr>
              <a:tr h="360773"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05019"/>
                  </a:ext>
                </a:extLst>
              </a:tr>
              <a:tr h="360773">
                <a:tc>
                  <a:txBody>
                    <a:bodyPr/>
                    <a:lstStyle/>
                    <a:p>
                      <a:r>
                        <a:rPr lang="en-US"/>
                        <a:t>COLLISION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899699"/>
                  </a:ext>
                </a:extLst>
              </a:tr>
              <a:tr h="360773">
                <a:tc>
                  <a:txBody>
                    <a:bodyPr/>
                    <a:lstStyle/>
                    <a:p>
                      <a:r>
                        <a:rPr lang="en-US"/>
                        <a:t>COLLISION/PRIVATE 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84311"/>
                  </a:ext>
                </a:extLst>
              </a:tr>
              <a:tr h="360773">
                <a:tc>
                  <a:txBody>
                    <a:bodyPr/>
                    <a:lstStyle/>
                    <a:p>
                      <a:r>
                        <a:rPr lang="en-US"/>
                        <a:t>COLLISION WITH INJURY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5028"/>
                  </a:ext>
                </a:extLst>
              </a:tr>
              <a:tr h="360773">
                <a:tc>
                  <a:txBody>
                    <a:bodyPr/>
                    <a:lstStyle/>
                    <a:p>
                      <a:r>
                        <a:rPr lang="en-US"/>
                        <a:t>COLLISN / FTSRA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863152"/>
                  </a:ext>
                </a:extLst>
              </a:tr>
              <a:tr h="360773">
                <a:tc>
                  <a:txBody>
                    <a:bodyPr/>
                    <a:lstStyle/>
                    <a:p>
                      <a:r>
                        <a:rPr lang="en-US"/>
                        <a:t>COLLISN/ LVNG SCN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002651"/>
                  </a:ext>
                </a:extLst>
              </a:tr>
              <a:tr h="360773">
                <a:tc>
                  <a:txBody>
                    <a:bodyPr/>
                    <a:lstStyle/>
                    <a:p>
                      <a:r>
                        <a:rPr lang="en-US"/>
                        <a:t>Crash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637613"/>
                  </a:ext>
                </a:extLst>
              </a:tr>
              <a:tr h="360773">
                <a:tc>
                  <a:txBody>
                    <a:bodyPr/>
                    <a:lstStyle/>
                    <a:p>
                      <a:r>
                        <a:rPr lang="en-US"/>
                        <a:t>Crash Urgent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517189"/>
                  </a:ext>
                </a:extLst>
              </a:tr>
              <a:tr h="360773"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783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63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03EE-4806-41A0-90DC-08A1065F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4A1B-CD5E-49E2-B2D2-FF2851B04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68" y="2115312"/>
            <a:ext cx="9720073" cy="4023360"/>
          </a:xfrm>
        </p:spPr>
        <p:txBody>
          <a:bodyPr vert="horz" lIns="45720" tIns="45720" rIns="4572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Identified City of Austin Open Data Portal as source</a:t>
            </a:r>
          </a:p>
          <a:p>
            <a:pPr marL="0" indent="0">
              <a:buNone/>
            </a:pPr>
            <a:r>
              <a:rPr lang="en-US"/>
              <a:t>Real-Time Traffic Incident Reports</a:t>
            </a:r>
          </a:p>
          <a:p>
            <a:pPr marL="0" indent="0">
              <a:buNone/>
            </a:pPr>
            <a:r>
              <a:rPr lang="en-US" err="1"/>
              <a:t>Socrata</a:t>
            </a:r>
            <a:r>
              <a:rPr lang="en-US"/>
              <a:t> Open Data API for creation of near-real-time web map</a:t>
            </a:r>
          </a:p>
          <a:p>
            <a:pPr marL="0" indent="0">
              <a:buNone/>
            </a:pPr>
            <a:r>
              <a:rPr lang="en-US"/>
              <a:t>Format: JavaScript Object Notation (JSON)</a:t>
            </a:r>
          </a:p>
          <a:p>
            <a:pPr marL="0" indent="0">
              <a:buNone/>
            </a:pPr>
            <a:r>
              <a:rPr lang="en-US"/>
              <a:t>Map functionalities and foundation: ArcGIS JavaScript API</a:t>
            </a:r>
          </a:p>
          <a:p>
            <a:pPr marL="0" indent="0">
              <a:buNone/>
            </a:pPr>
            <a:r>
              <a:rPr lang="en-US"/>
              <a:t>Specific functionalities</a:t>
            </a:r>
          </a:p>
          <a:p>
            <a:pPr marL="447675" lvl="2">
              <a:lnSpc>
                <a:spcPct val="150000"/>
              </a:lnSpc>
              <a:buFont typeface="Wingdings" panose="020B0602020104020603" pitchFamily="34" charset="0"/>
              <a:buChar char="§"/>
            </a:pPr>
            <a:r>
              <a:rPr lang="en-US" sz="1800"/>
              <a:t>Search by up to 5 incident types and date range from today</a:t>
            </a:r>
          </a:p>
          <a:p>
            <a:pPr marL="447675" lvl="2">
              <a:lnSpc>
                <a:spcPct val="150000"/>
              </a:lnSpc>
              <a:buFont typeface="Wingdings" panose="020B0602020104020603" pitchFamily="34" charset="0"/>
              <a:buChar char="§"/>
            </a:pPr>
            <a:r>
              <a:rPr lang="en-US" sz="1800"/>
              <a:t>Geocode address to display nearby traffic incidents</a:t>
            </a:r>
          </a:p>
          <a:p>
            <a:pPr marL="447675" lvl="2">
              <a:lnSpc>
                <a:spcPct val="150000"/>
              </a:lnSpc>
              <a:buFont typeface="Wingdings" panose="020B0602020104020603" pitchFamily="34" charset="0"/>
              <a:buChar char="§"/>
            </a:pPr>
            <a:r>
              <a:rPr lang="en-US" sz="1800"/>
              <a:t>Heat map using historic data to show greatest concentration of traffic incidents</a:t>
            </a:r>
          </a:p>
          <a:p>
            <a:pPr marL="447675" lvl="2">
              <a:lnSpc>
                <a:spcPct val="150000"/>
              </a:lnSpc>
              <a:buFont typeface="Wingdings" panose="020B0602020104020603" pitchFamily="34" charset="0"/>
              <a:buChar char="§"/>
            </a:pPr>
            <a:r>
              <a:rPr lang="en-US" sz="1800"/>
              <a:t>Chart and Table to visualize nearby traffic incidents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49D26-02E6-44A6-A008-DB31E458F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4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821653"/>
            <a:ext cx="1026741" cy="102674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F9F175-06E7-4038-BABC-403EFA1F3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32" y="1162931"/>
            <a:ext cx="2895238" cy="190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F6D07-7AA9-470E-B211-283202B3F1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44"/>
          <a:stretch/>
        </p:blipFill>
        <p:spPr>
          <a:xfrm>
            <a:off x="10614147" y="3429000"/>
            <a:ext cx="1577854" cy="3174603"/>
          </a:xfrm>
          <a:prstGeom prst="rect">
            <a:avLst/>
          </a:prstGeom>
        </p:spPr>
      </p:pic>
      <p:pic>
        <p:nvPicPr>
          <p:cNvPr id="5122" name="Picture 2" descr="https://images.g2crowd.com/uploads/product/image/large_detail/large_detail_1489702127/arcgis.png">
            <a:extLst>
              <a:ext uri="{FF2B5EF4-FFF2-40B4-BE49-F238E27FC236}">
                <a16:creationId xmlns:a16="http://schemas.microsoft.com/office/drawing/2014/main" id="{291CF9D1-429E-584A-87E8-70DFF102F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709" y="3645408"/>
            <a:ext cx="1230045" cy="123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725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573</Words>
  <Application>Microsoft Office PowerPoint</Application>
  <PresentationFormat>Widescreen</PresentationFormat>
  <Paragraphs>116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Austin Traffic Incidents Visualizing Austin Road Use</vt:lpstr>
      <vt:lpstr>Introduction</vt:lpstr>
      <vt:lpstr>City of Austin, Open Data Portal</vt:lpstr>
      <vt:lpstr>Incident types by class</vt:lpstr>
      <vt:lpstr>Prototype Interface</vt:lpstr>
      <vt:lpstr>Final interface</vt:lpstr>
      <vt:lpstr>Toolbox</vt:lpstr>
      <vt:lpstr>Spatial patterns</vt:lpstr>
      <vt:lpstr>DATA AND METHODOLOGY</vt:lpstr>
      <vt:lpstr>3rd party Libraries</vt:lpstr>
      <vt:lpstr>Development</vt:lpstr>
      <vt:lpstr>PowerPoint Presentation</vt:lpstr>
      <vt:lpstr>Mobile Web app</vt:lpstr>
      <vt:lpstr>Conclusion</vt:lpstr>
      <vt:lpstr>References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Kelly, Ian P;jbartling@txstate.edu;blr76@txstate.edu</dc:creator>
  <cp:lastModifiedBy>Kelly, Ian P</cp:lastModifiedBy>
  <cp:revision>1</cp:revision>
  <dcterms:created xsi:type="dcterms:W3CDTF">2018-10-29T21:40:47Z</dcterms:created>
  <dcterms:modified xsi:type="dcterms:W3CDTF">2018-12-01T21:49:00Z</dcterms:modified>
</cp:coreProperties>
</file>